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322" r:id="rId3"/>
    <p:sldId id="262" r:id="rId4"/>
    <p:sldId id="263" r:id="rId5"/>
    <p:sldId id="264" r:id="rId6"/>
    <p:sldId id="266" r:id="rId7"/>
    <p:sldId id="323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303" r:id="rId16"/>
    <p:sldId id="304" r:id="rId17"/>
    <p:sldId id="305" r:id="rId18"/>
    <p:sldId id="306" r:id="rId19"/>
    <p:sldId id="308" r:id="rId20"/>
    <p:sldId id="309" r:id="rId21"/>
    <p:sldId id="310" r:id="rId22"/>
    <p:sldId id="313" r:id="rId23"/>
    <p:sldId id="314" r:id="rId24"/>
    <p:sldId id="315" r:id="rId25"/>
    <p:sldId id="316" r:id="rId26"/>
    <p:sldId id="317" r:id="rId27"/>
    <p:sldId id="318" r:id="rId28"/>
    <p:sldId id="324" r:id="rId29"/>
    <p:sldId id="319" r:id="rId3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53421-3EFE-47AA-A4AB-2A5287180124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953D6-8765-41DB-AD10-FBDA40286D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387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19856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7430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0533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60611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1197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8141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9844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2471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0365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2628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9926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4722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4435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8796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037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979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31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59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645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69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551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14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12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45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80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2F860-334D-49D4-80E6-168BDFB531F2}" type="datetimeFigureOut">
              <a:rPr lang="pt-BR" smtClean="0"/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D127C-20A2-47F3-9852-DC81E1274B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0234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j.jus.br/webstj/processo/justica/jurisprudencia.asp?tipo=num_pro&amp;valor=Pet+915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4000" b="1" dirty="0"/>
              <a:t>Cautelas do RPPS na gestão dos benefícios previdenciários - preocupações do gestor no último ano de mandato</a:t>
            </a:r>
            <a:endParaRPr lang="pt-BR" sz="28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Magadar Rosália Costa Briguet</a:t>
            </a:r>
          </a:p>
          <a:p>
            <a:r>
              <a:rPr lang="pt-BR" dirty="0"/>
              <a:t>JUNHO de 2016</a:t>
            </a:r>
          </a:p>
        </p:txBody>
      </p:sp>
    </p:spTree>
    <p:extLst>
      <p:ext uri="{BB962C8B-B14F-4D97-AF65-F5344CB8AC3E}">
        <p14:creationId xmlns:p14="http://schemas.microsoft.com/office/powerpoint/2010/main" val="3914189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Processos de aposentadoria especial</a:t>
            </a:r>
          </a:p>
        </p:txBody>
      </p:sp>
    </p:spTree>
    <p:extLst>
      <p:ext uri="{BB962C8B-B14F-4D97-AF65-F5344CB8AC3E}">
        <p14:creationId xmlns:p14="http://schemas.microsoft.com/office/powerpoint/2010/main" val="1818114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Caracterização da atividade especial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29395"/>
            <a:ext cx="10515600" cy="5106074"/>
          </a:xfrm>
        </p:spPr>
        <p:txBody>
          <a:bodyPr>
            <a:normAutofit fontScale="25000" lnSpcReduction="20000"/>
          </a:bodyPr>
          <a:lstStyle/>
          <a:p>
            <a:endParaRPr lang="pt-BR" sz="9600" b="1" dirty="0"/>
          </a:p>
          <a:p>
            <a:r>
              <a:rPr lang="pt-BR" sz="9600" b="1" dirty="0"/>
              <a:t>A avaliação dos agentes nocivos frequentemente é alterada, sendo que a perícia médica passa, por ex., a incluir na atividade especial o segurado que só com a exposição (critério qualitativo) já tem direito ao enquadramento da atividade como especial.</a:t>
            </a:r>
          </a:p>
          <a:p>
            <a:r>
              <a:rPr lang="pt-BR" sz="9600" b="1" dirty="0">
                <a:solidFill>
                  <a:srgbClr val="FF0000"/>
                </a:solidFill>
              </a:rPr>
              <a:t>Lembrar que a mudança deve operar para o futuro, não retroagindo sob nenhuma hipótese.</a:t>
            </a:r>
          </a:p>
          <a:p>
            <a:pPr algn="just"/>
            <a:r>
              <a:rPr lang="pt-BR" sz="9600" b="1" dirty="0">
                <a:solidFill>
                  <a:srgbClr val="FF0000"/>
                </a:solidFill>
              </a:rPr>
              <a:t>Aplica-se a lei do tempo (tempus </a:t>
            </a:r>
            <a:r>
              <a:rPr lang="pt-BR" sz="9600" b="1" dirty="0" err="1">
                <a:solidFill>
                  <a:srgbClr val="FF0000"/>
                </a:solidFill>
              </a:rPr>
              <a:t>regit</a:t>
            </a:r>
            <a:r>
              <a:rPr lang="pt-BR" sz="9600" b="1" dirty="0">
                <a:solidFill>
                  <a:srgbClr val="FF0000"/>
                </a:solidFill>
              </a:rPr>
              <a:t> </a:t>
            </a:r>
            <a:r>
              <a:rPr lang="pt-BR" sz="9600" b="1" dirty="0" err="1">
                <a:solidFill>
                  <a:srgbClr val="FF0000"/>
                </a:solidFill>
              </a:rPr>
              <a:t>actum</a:t>
            </a:r>
            <a:r>
              <a:rPr lang="pt-BR" sz="9600" b="1" dirty="0">
                <a:solidFill>
                  <a:srgbClr val="FF0000"/>
                </a:solidFill>
              </a:rPr>
              <a:t>): a aquisição do direito pela ocorrência do fato deve observar a norma que rege o evento no tempo, ou seja, o caso impõe a aplicação do princípio </a:t>
            </a:r>
            <a:r>
              <a:rPr lang="pt-BR" sz="9600" b="1" i="1" dirty="0">
                <a:solidFill>
                  <a:srgbClr val="FF0000"/>
                </a:solidFill>
              </a:rPr>
              <a:t>tempus </a:t>
            </a:r>
            <a:r>
              <a:rPr lang="pt-BR" sz="9600" b="1" i="1" dirty="0" err="1">
                <a:solidFill>
                  <a:srgbClr val="FF0000"/>
                </a:solidFill>
              </a:rPr>
              <a:t>regit</a:t>
            </a:r>
            <a:r>
              <a:rPr lang="pt-BR" sz="9600" b="1" i="1" dirty="0">
                <a:solidFill>
                  <a:srgbClr val="FF0000"/>
                </a:solidFill>
              </a:rPr>
              <a:t> </a:t>
            </a:r>
            <a:r>
              <a:rPr lang="pt-BR" sz="9600" b="1" i="1" dirty="0" err="1">
                <a:solidFill>
                  <a:srgbClr val="FF0000"/>
                </a:solidFill>
              </a:rPr>
              <a:t>actum</a:t>
            </a:r>
            <a:r>
              <a:rPr lang="pt-BR" sz="9600" b="1" dirty="0">
                <a:solidFill>
                  <a:srgbClr val="FF0000"/>
                </a:solidFill>
              </a:rPr>
              <a:t>, sob pena de se admitir a retroação da norma posterior sem que tenha previsão legal para isso. (STJ PET 9.059/RS)</a:t>
            </a:r>
          </a:p>
          <a:p>
            <a:pPr algn="just"/>
            <a:r>
              <a:rPr lang="pt-BR" sz="9600" b="1" dirty="0">
                <a:solidFill>
                  <a:srgbClr val="FF0000"/>
                </a:solidFill>
              </a:rPr>
              <a:t>O Gestor previdenciário edita portaria autorizando norma mais benéfica retroativamente!!!!inclusive no período vedado.</a:t>
            </a:r>
          </a:p>
          <a:p>
            <a:pPr algn="just"/>
            <a:r>
              <a:rPr lang="pt-BR" sz="9600" b="1" dirty="0">
                <a:solidFill>
                  <a:srgbClr val="FF0000"/>
                </a:solidFill>
              </a:rPr>
              <a:t>Edição de lei municipal sobre aposentadoria especial: violação a decisão do STF no RE </a:t>
            </a:r>
            <a:r>
              <a:rPr lang="pt-BR" sz="9600" b="1" dirty="0"/>
              <a:t>797905/SE, Rel. Min. Gilmar Mendes, DJ 29.05.2014</a:t>
            </a:r>
          </a:p>
          <a:p>
            <a:pPr algn="just"/>
            <a:r>
              <a:rPr lang="pt-BR" sz="9600" b="1" dirty="0">
                <a:solidFill>
                  <a:srgbClr val="00B050"/>
                </a:solidFill>
              </a:rPr>
              <a:t>Nota Técnica 6/2016</a:t>
            </a:r>
          </a:p>
          <a:p>
            <a:pPr algn="just"/>
            <a:endParaRPr lang="pt-BR" sz="9600" b="1" dirty="0"/>
          </a:p>
          <a:p>
            <a:pPr algn="just"/>
            <a:endParaRPr lang="pt-BR" sz="9600" b="1" dirty="0">
              <a:solidFill>
                <a:srgbClr val="FF000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9322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b="1" dirty="0">
                <a:latin typeface="Calibri" pitchFamily="34" charset="0"/>
              </a:rPr>
              <a:t>A PERCEPÇÃO DO ADICIONAL DE INSALUBRIDADE/PERICULOSIDADE CONSTITUI PROVA DO EXERCÍCIO DA FUNÇÃO?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/>
              <a:t>Os adicionais de insalubridade </a:t>
            </a:r>
            <a:r>
              <a:rPr lang="pt-PT" i="1" dirty="0"/>
              <a:t>são reveladores da inospitabilidade ambiental, mas não presumem determinantes da aposentadoria especial: o servidor tem de provar a insegurança do local do trabalho.</a:t>
            </a:r>
            <a:endParaRPr lang="pt-BR" dirty="0"/>
          </a:p>
          <a:p>
            <a:r>
              <a:rPr lang="pt-PT" dirty="0"/>
              <a:t>O Colendo Superior Tribunal de Justiça consolidou oentendimento no sentido de que </a:t>
            </a:r>
            <a:r>
              <a:rPr lang="pt-PT" i="1" dirty="0"/>
              <a:t>O percebimento de adicional de insalubridade, por si só, não é prova conclusiva das circunstâncias especiais do labor e do consequente direito à conversão do tempo de serviço especial para comum, tendo em vista serem diversas as sistemáticas do direito trabalhista e previdenciário</a:t>
            </a:r>
            <a:r>
              <a:rPr lang="pt-PT" dirty="0"/>
              <a:t>.(EDcl no AgRg no REsp 1005028- RS, Sexta Turma, Ministro Celso Limongi (Desembargador Convocado Do TJ/SP), DJe 02/03/2009).</a:t>
            </a:r>
          </a:p>
          <a:p>
            <a:r>
              <a:rPr lang="pt-PT" dirty="0">
                <a:solidFill>
                  <a:srgbClr val="FF0000"/>
                </a:solidFill>
              </a:rPr>
              <a:t>O Município edita norma considerando que a percepção do adicional de insalubridade constitui prova do exercício da atividade especial, inclusive no período vedado!!!!!</a:t>
            </a:r>
            <a:endParaRPr lang="pt-BR" dirty="0">
              <a:solidFill>
                <a:srgbClr val="FF000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0384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12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Calibri" pitchFamily="34" charset="0"/>
              </a:rPr>
              <a:t>CONTAGEM DO TEMPO ESPECIAL – AVERBAÇÃO JUNTO AO MUNICÍPIO</a:t>
            </a:r>
            <a:endParaRPr lang="pt-BR" altLang="pt-BR" sz="3000" b="1" dirty="0">
              <a:latin typeface="Calibri" pitchFamily="34" charset="0"/>
            </a:endParaRPr>
          </a:p>
        </p:txBody>
      </p:sp>
      <p:sp>
        <p:nvSpPr>
          <p:cNvPr id="30722" name="Espaço Reservado para Conteúdo 2"/>
          <p:cNvSpPr>
            <a:spLocks noGrp="1"/>
          </p:cNvSpPr>
          <p:nvPr>
            <p:ph idx="1"/>
          </p:nvPr>
        </p:nvSpPr>
        <p:spPr>
          <a:xfrm>
            <a:off x="731837" y="1412877"/>
            <a:ext cx="11028792" cy="5184775"/>
          </a:xfrm>
        </p:spPr>
        <p:txBody>
          <a:bodyPr>
            <a:normAutofit/>
          </a:bodyPr>
          <a:lstStyle/>
          <a:p>
            <a:pPr eaLnBrk="1" hangingPunct="1"/>
            <a:endParaRPr lang="pt-BR" altLang="pt-BR" sz="2000" b="1" dirty="0"/>
          </a:p>
          <a:p>
            <a:pPr algn="just" eaLnBrk="1" hangingPunct="1">
              <a:lnSpc>
                <a:spcPct val="100000"/>
              </a:lnSpc>
              <a:buFont typeface="Wingdings" pitchFamily="2" charset="2"/>
              <a:buChar char="Ø"/>
            </a:pPr>
            <a:r>
              <a:rPr lang="pt-BR" altLang="pt-BR" sz="2600" b="1" dirty="0"/>
              <a:t>O RPPS </a:t>
            </a:r>
            <a:r>
              <a:rPr lang="pt-BR" altLang="pt-BR" sz="2600" b="1" u="sng" dirty="0">
                <a:solidFill>
                  <a:srgbClr val="FF0000"/>
                </a:solidFill>
              </a:rPr>
              <a:t>não pode reconhecer o tempo em atividade especial em que o servidor esteve sujeito ao RGPS ou outro RPPS – só o INSS ou o outro RPPS podem reconhecer</a:t>
            </a:r>
          </a:p>
          <a:p>
            <a:pPr marL="0" indent="0" algn="just" eaLnBrk="1" hangingPunct="1">
              <a:lnSpc>
                <a:spcPct val="100000"/>
              </a:lnSpc>
              <a:buNone/>
            </a:pPr>
            <a:endParaRPr lang="pt-BR" altLang="pt-BR" sz="2600" b="1" u="sng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00000"/>
              </a:lnSpc>
              <a:buFont typeface="Wingdings" pitchFamily="2" charset="2"/>
              <a:buChar char="Ø"/>
            </a:pPr>
            <a:r>
              <a:rPr lang="pt-BR" altLang="pt-BR" sz="2600" b="1" u="sng" dirty="0">
                <a:solidFill>
                  <a:srgbClr val="FF0000"/>
                </a:solidFill>
              </a:rPr>
              <a:t>O gestor previdenciário edita norma averbando certidão de outros entes, reconhecendo o tempo especial, inclusive durante o período vedado!!!!</a:t>
            </a:r>
          </a:p>
          <a:p>
            <a:pPr algn="just" eaLnBrk="1" hangingPunct="1">
              <a:lnSpc>
                <a:spcPct val="100000"/>
              </a:lnSpc>
              <a:buFont typeface="Wingdings" pitchFamily="2" charset="2"/>
              <a:buChar char="Ø"/>
            </a:pPr>
            <a:endParaRPr lang="pt-BR" altLang="pt-BR" sz="800" b="1" dirty="0"/>
          </a:p>
          <a:p>
            <a:pPr algn="just" eaLnBrk="1" hangingPunct="1">
              <a:lnSpc>
                <a:spcPct val="100000"/>
              </a:lnSpc>
              <a:buFont typeface="Wingdings" pitchFamily="2" charset="2"/>
              <a:buChar char="Ø"/>
            </a:pPr>
            <a:r>
              <a:rPr lang="pt-BR" altLang="pt-BR" sz="800" b="1" dirty="0"/>
              <a:t>o</a:t>
            </a:r>
            <a:endParaRPr lang="pt-BR" altLang="pt-BR" sz="2600" b="1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C8DD94-06B3-4BA1-AF08-473C84CF6BE7}" type="slidenum">
              <a:rPr lang="pt-BR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1704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ítulo 1"/>
          <p:cNvSpPr>
            <a:spLocks noGrp="1"/>
          </p:cNvSpPr>
          <p:nvPr>
            <p:ph type="title"/>
          </p:nvPr>
        </p:nvSpPr>
        <p:spPr>
          <a:xfrm>
            <a:off x="257176" y="285752"/>
            <a:ext cx="11642725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BR" altLang="pt-BR" sz="3200" b="1" dirty="0">
                <a:latin typeface="Calibri" pitchFamily="34" charset="0"/>
              </a:rPr>
              <a:t>Conversão de tempo especial em comum – é possível para o servidor estatutário?</a:t>
            </a:r>
          </a:p>
        </p:txBody>
      </p:sp>
      <p:sp>
        <p:nvSpPr>
          <p:cNvPr id="33794" name="Espaço Reservado para Conteúdo 2"/>
          <p:cNvSpPr>
            <a:spLocks noGrp="1"/>
          </p:cNvSpPr>
          <p:nvPr>
            <p:ph idx="1"/>
          </p:nvPr>
        </p:nvSpPr>
        <p:spPr>
          <a:xfrm>
            <a:off x="606903" y="1268415"/>
            <a:ext cx="11189811" cy="5329237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pt-BR" altLang="pt-BR" sz="2400" b="1" dirty="0"/>
              <a:t>Tema é polêmico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altLang="pt-BR" sz="2400" b="1" dirty="0"/>
              <a:t>Para os que negam- § 10 do art. 40 da CF – veda a contagem de tempo fictício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altLang="pt-BR" sz="2400" b="1" dirty="0"/>
              <a:t>O § 5º do art. 57 da Lei no. 8.213/91 aplica-se?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3500" b="1" dirty="0">
                <a:solidFill>
                  <a:srgbClr val="FF0000"/>
                </a:solidFill>
              </a:rPr>
              <a:t>À falta de permissão legal: não se deferem os pedidos administrativos de conversão </a:t>
            </a:r>
          </a:p>
          <a:p>
            <a:pPr algn="just">
              <a:buFont typeface="Wingdings" pitchFamily="2" charset="2"/>
              <a:buChar char="Ø"/>
            </a:pPr>
            <a:r>
              <a:rPr lang="pt-BR" altLang="pt-BR" sz="3500" b="1" dirty="0">
                <a:solidFill>
                  <a:srgbClr val="FF0000"/>
                </a:solidFill>
              </a:rPr>
              <a:t>O órgão gestor edita resolução autorizando conversão do tempo (com acréscimo),  no período vedado!!!!!</a:t>
            </a:r>
          </a:p>
          <a:p>
            <a:pPr algn="just">
              <a:buFont typeface="Wingdings" pitchFamily="2" charset="2"/>
              <a:buChar char="Ø"/>
            </a:pPr>
            <a:endParaRPr lang="pt-BR" altLang="pt-BR" sz="3500" b="1" dirty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pt-BR" sz="2400" b="1" dirty="0"/>
          </a:p>
          <a:p>
            <a:pPr marL="0" indent="0" algn="just" eaLnBrk="1" hangingPunct="1">
              <a:buNone/>
            </a:pPr>
            <a:endParaRPr lang="pt-BR" altLang="pt-BR" sz="2400" b="1" dirty="0"/>
          </a:p>
          <a:p>
            <a:pPr algn="just" eaLnBrk="1" hangingPunct="1">
              <a:buFont typeface="Wingdings" pitchFamily="2" charset="2"/>
              <a:buChar char="Ø"/>
            </a:pPr>
            <a:endParaRPr lang="pt-BR" altLang="pt-BR" sz="2400" b="1" dirty="0"/>
          </a:p>
          <a:p>
            <a:pPr algn="just" eaLnBrk="1" hangingPunct="1">
              <a:buFont typeface="Wingdings" pitchFamily="2" charset="2"/>
              <a:buChar char="Ø"/>
            </a:pPr>
            <a:endParaRPr lang="pt-BR" altLang="pt-BR" sz="2400" b="1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855FC0-F715-4467-8ED7-3FCFAB6E99CD}" type="slidenum">
              <a:rPr lang="pt-BR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509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6050" y="339865"/>
            <a:ext cx="9897584" cy="87393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4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Práticas vedadas no último ano de mandato</a:t>
            </a:r>
            <a:endParaRPr lang="pt-BR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1179" y="1861167"/>
            <a:ext cx="9579593" cy="466168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/>
          </a:bodyPr>
          <a:lstStyle/>
          <a:p>
            <a:pPr lvl="1"/>
            <a:r>
              <a:rPr lang="pt-BR" dirty="0">
                <a:latin typeface="Calibri"/>
              </a:rPr>
              <a:t>No </a:t>
            </a:r>
            <a:r>
              <a:rPr lang="pt-BR" u="sng" dirty="0">
                <a:latin typeface="Calibri"/>
              </a:rPr>
              <a:t>último ano de mandato </a:t>
            </a:r>
            <a:r>
              <a:rPr lang="pt-BR" dirty="0">
                <a:latin typeface="Calibri"/>
              </a:rPr>
              <a:t>existem regras específicas, mais rigorosas:</a:t>
            </a:r>
          </a:p>
          <a:p>
            <a:pPr lvl="2"/>
            <a:endParaRPr lang="pt-BR" dirty="0">
              <a:latin typeface="Calibri"/>
            </a:endParaRPr>
          </a:p>
          <a:p>
            <a:pPr lvl="2"/>
            <a:r>
              <a:rPr lang="pt-BR" dirty="0">
                <a:latin typeface="Calibri"/>
              </a:rPr>
              <a:t> </a:t>
            </a:r>
            <a:r>
              <a:rPr lang="pt-BR" dirty="0"/>
              <a:t>Lei 4.320/64; Código Penal; Resolução Senado Federal 43/01; Lei Complementar 101/00 (LRF); Lei 9.504/97 (lei eleitoral)</a:t>
            </a:r>
          </a:p>
          <a:p>
            <a:pPr lvl="1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Regras também valem para gestores reeleitos ou reconduzidos ao cargo.</a:t>
            </a:r>
          </a:p>
        </p:txBody>
      </p:sp>
    </p:spTree>
    <p:extLst>
      <p:ext uri="{BB962C8B-B14F-4D97-AF65-F5344CB8AC3E}">
        <p14:creationId xmlns:p14="http://schemas.microsoft.com/office/powerpoint/2010/main" val="2385695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54860" y="188640"/>
            <a:ext cx="9227336" cy="792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6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LRF – despesas obrigatórias de caráter continuado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0720" y="1484784"/>
            <a:ext cx="9591478" cy="494019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São as despesas criadas por lei ou ato administrativo) que fixe obrigação por mais de dois anos (art. 17 da LRF)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Para serem criadas ou majoradas devem ser acompanhadas por aumento permanente de receita ou redução de outras despesas.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Benefícios e serviços da </a:t>
            </a:r>
            <a:r>
              <a:rPr lang="pt-BR" u="sng" dirty="0">
                <a:latin typeface="Calibri"/>
              </a:rPr>
              <a:t>seguridade social </a:t>
            </a:r>
            <a:r>
              <a:rPr lang="pt-BR" dirty="0">
                <a:latin typeface="Calibri"/>
              </a:rPr>
              <a:t>também se enquadram nesse conceito. (art. 24 da LRF).</a:t>
            </a:r>
          </a:p>
        </p:txBody>
      </p:sp>
    </p:spTree>
    <p:extLst>
      <p:ext uri="{BB962C8B-B14F-4D97-AF65-F5344CB8AC3E}">
        <p14:creationId xmlns:p14="http://schemas.microsoft.com/office/powerpoint/2010/main" val="1911445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4209" y="188640"/>
            <a:ext cx="9987987" cy="792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6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LRF – despesas com a seguridade social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44468" y="1143000"/>
            <a:ext cx="9437730" cy="528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Benefício previdenciário deve ter a indicação da fonte de custeio na lei ou ato normativo (art. 195 § 5º da CF)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Não necessitam estar acompanhadas de aumento de receita ou redução de despesa as hipóteses de:</a:t>
            </a:r>
          </a:p>
          <a:p>
            <a:pPr lvl="1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dirty="0">
                <a:latin typeface="Calibri"/>
              </a:rPr>
              <a:t>Concessão de vantagens previstas em lei (</a:t>
            </a:r>
            <a:r>
              <a:rPr lang="pt-BR" dirty="0" err="1">
                <a:latin typeface="Calibri"/>
              </a:rPr>
              <a:t>anuênio</a:t>
            </a:r>
            <a:r>
              <a:rPr lang="pt-BR" dirty="0">
                <a:latin typeface="Calibri"/>
              </a:rPr>
              <a:t>, quinquênios, etc.)</a:t>
            </a:r>
          </a:p>
          <a:p>
            <a:pPr lvl="1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dirty="0">
                <a:latin typeface="Calibri"/>
                <a:cs typeface="Arial" panose="020B0604020202020204" pitchFamily="34" charset="0"/>
              </a:rPr>
              <a:t>expansão quantitativa do atendimento e dos serviços já prestados</a:t>
            </a:r>
          </a:p>
          <a:p>
            <a:pPr lvl="1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dirty="0">
                <a:latin typeface="Calibri"/>
                <a:cs typeface="Arial" panose="020B0604020202020204" pitchFamily="34" charset="0"/>
              </a:rPr>
              <a:t>Reajuste anual para preservar o valor real</a:t>
            </a:r>
          </a:p>
        </p:txBody>
      </p:sp>
    </p:spTree>
    <p:extLst>
      <p:ext uri="{BB962C8B-B14F-4D97-AF65-F5344CB8AC3E}">
        <p14:creationId xmlns:p14="http://schemas.microsoft.com/office/powerpoint/2010/main" val="3693217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55455" y="188640"/>
            <a:ext cx="9526741" cy="792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6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LRF – limite de gasto com pessoal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73940" y="1143000"/>
            <a:ext cx="9308257" cy="528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 fontScale="92500" lnSpcReduction="10000"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Quando um órgão ultrapassa 90% do seu limite o TC emite alerta. Quando ultrapassa 95% (limite prudencial), fica o gestor vedado de fazer aumento de despesas com pessoal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Extrapolando o limite deverá ser restabelecido nos próximos dois quadrimestres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Não voltando ao limite, </a:t>
            </a:r>
            <a:r>
              <a:rPr lang="pt-BR" u="sng" dirty="0"/>
              <a:t>ficará o ente público proibido de receber transferências voluntárias, obter garantia de outro ente e contratar operação de crédito</a:t>
            </a:r>
            <a:r>
              <a:rPr lang="pt-BR" dirty="0"/>
              <a:t> (exceto aquelas para refinanciar dívida mobiliária e destinadas a reduzir despesas com pessoal)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Caso seja extrapolado o limite no </a:t>
            </a:r>
            <a:r>
              <a:rPr lang="pt-BR" b="1" u="sng" dirty="0"/>
              <a:t>último ano de mandato</a:t>
            </a:r>
            <a:r>
              <a:rPr lang="pt-BR" dirty="0"/>
              <a:t>, as vedações acima são aplicadas de imediato.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pt-BR" dirty="0">
              <a:latin typeface="Arial" charset="0"/>
            </a:endParaRP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endParaRPr lang="pt-BR" dirty="0"/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endParaRPr lang="pt-BR" dirty="0">
              <a:solidFill>
                <a:srgbClr val="FF0000"/>
              </a:solidFill>
              <a:latin typeface="Calibri"/>
            </a:endParaRP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pt-BR" dirty="0">
              <a:latin typeface="Arial" charset="0"/>
            </a:endParaRP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pt-BR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504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52596" y="188640"/>
            <a:ext cx="8229600" cy="792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6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LRF – limite de gasto com pessoal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79732" y="1143000"/>
            <a:ext cx="9502466" cy="528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 fontScale="92500" lnSpcReduction="20000"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Nos </a:t>
            </a:r>
            <a:r>
              <a:rPr lang="pt-BR" b="1" dirty="0">
                <a:latin typeface="Calibri"/>
              </a:rPr>
              <a:t>últimos 180 dias de mandato </a:t>
            </a:r>
            <a:r>
              <a:rPr lang="pt-BR" dirty="0">
                <a:latin typeface="Calibri"/>
              </a:rPr>
              <a:t>não poderá aumentar gastos com pessoal (art. 21, parágrafo único da LRF), salvo direitos já existentes do servidor.</a:t>
            </a:r>
          </a:p>
          <a:p>
            <a:pPr algn="just"/>
            <a:r>
              <a:rPr lang="pt-BR" dirty="0"/>
              <a:t>Art. 21. [...] Parágrafo único. Também é nulo de pleno direito o ato de que resulte aumento da despesa com pessoal expedido </a:t>
            </a:r>
            <a:r>
              <a:rPr lang="pt-BR" b="1" dirty="0"/>
              <a:t>nos cento e oitenta dias anteriores ao final d</a:t>
            </a:r>
            <a:r>
              <a:rPr lang="pt-BR" dirty="0"/>
              <a:t>o mandato do titular do respectivo Poder ou órgão referido no art. 20. - LC 101/00</a:t>
            </a:r>
          </a:p>
          <a:p>
            <a:pPr marL="0" indent="0" algn="just">
              <a:buNone/>
            </a:pPr>
            <a:endParaRPr lang="pt-B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t-BR" dirty="0">
                <a:solidFill>
                  <a:srgbClr val="FF0000"/>
                </a:solidFill>
              </a:rPr>
              <a:t>Concursos já homologados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t-BR" dirty="0">
              <a:latin typeface="Calibri"/>
            </a:endParaRP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Alienação de bens e direitos (receita de capital) não pode ser utilizada para pagar despesa corrente, </a:t>
            </a:r>
            <a:r>
              <a:rPr lang="pt-BR" u="sng" dirty="0">
                <a:latin typeface="Calibri"/>
              </a:rPr>
              <a:t>salvo se destinada por lei a RGPS ou RPPS</a:t>
            </a:r>
            <a:r>
              <a:rPr lang="pt-BR" dirty="0">
                <a:latin typeface="Calibri"/>
              </a:rPr>
              <a:t>, nos termos do art. 44 da LRF (em qualquer época)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t-BR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44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Cuidados dos gestores antes, durante e após a gestão dos RPPS – aspectos práticos e judiciais nos RPPS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pt-BR" dirty="0"/>
          </a:p>
          <a:p>
            <a:r>
              <a:rPr lang="pt-BR" dirty="0"/>
              <a:t>RPPS – princípio da legalidade estrita. A legislação e os procedimentos para a boa gestão são aplicáveis em todos os anos de gestão, especialmente no encerramento de cada exercício. </a:t>
            </a:r>
          </a:p>
          <a:p>
            <a:r>
              <a:rPr lang="pt-BR" dirty="0"/>
              <a:t>Cuidados com a legislação municipal</a:t>
            </a:r>
          </a:p>
          <a:p>
            <a:r>
              <a:rPr lang="pt-BR" b="1" u="sng" dirty="0"/>
              <a:t>Leis Orgânicas não podem dispor sobre direitos de servidores – vício de iniciativa</a:t>
            </a:r>
          </a:p>
          <a:p>
            <a:pPr lvl="1"/>
            <a:r>
              <a:rPr lang="pt-BR" dirty="0"/>
              <a:t>STF - RE 590.829, j. 05.03.2015, </a:t>
            </a:r>
            <a:r>
              <a:rPr lang="pt-BR" dirty="0">
                <a:solidFill>
                  <a:srgbClr val="FF0000"/>
                </a:solidFill>
              </a:rPr>
              <a:t>Repercussão geral reconhecida</a:t>
            </a:r>
            <a:r>
              <a:rPr lang="pt-BR" dirty="0"/>
              <a:t>– Descabe em LOM a normatização de direitos de servidores, porquanto a prática acaba por afrontar a iniciativa do Chefe do Poder Executivo. Precedentes: ADI 2944/PR; 3176/AP, 3295/AM; 3362/BA</a:t>
            </a:r>
          </a:p>
          <a:p>
            <a:pPr lvl="1"/>
            <a:endParaRPr lang="pt-BR" dirty="0"/>
          </a:p>
          <a:p>
            <a:pPr lvl="1"/>
            <a:r>
              <a:rPr lang="pt-BR" dirty="0">
                <a:solidFill>
                  <a:srgbClr val="FF0000"/>
                </a:solidFill>
              </a:rPr>
              <a:t>Aplicação das Leis orgânicas sem questionamento, tendo em conta que a repercussão geral é vinculante para o Poder Judiciário, e, de certa maneira, é também para a Administração Pública.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5297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52596" y="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LRF – operações proibidas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01113" y="785794"/>
            <a:ext cx="9366798" cy="528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pt-BR" b="1" dirty="0">
              <a:latin typeface="Arial" charset="0"/>
            </a:endParaRP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Contratação de ARO (antecipação de receita orçamentária) no </a:t>
            </a:r>
            <a:r>
              <a:rPr lang="pt-BR" u="sng" dirty="0">
                <a:latin typeface="Calibri"/>
              </a:rPr>
              <a:t>último ano de mandato </a:t>
            </a:r>
            <a:r>
              <a:rPr lang="pt-BR" dirty="0">
                <a:latin typeface="Calibri"/>
              </a:rPr>
              <a:t>(art. 38, IV, b, da LRF) e (Art. 15, § 2º, da Resolução Senado Federal 43/2001);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Contratação de operações de crédito nos </a:t>
            </a:r>
            <a:r>
              <a:rPr lang="pt-BR" u="sng" dirty="0">
                <a:latin typeface="Calibri"/>
              </a:rPr>
              <a:t>180 dias anteriores</a:t>
            </a:r>
            <a:r>
              <a:rPr lang="pt-BR" dirty="0">
                <a:latin typeface="Calibri"/>
              </a:rPr>
              <a:t> ao final do mandato do Chefe do Poder Executivo (art. 15, Resolução Senado Federal 43/2001)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t-BR" b="1" dirty="0"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3329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52596" y="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Art. 42 da LRF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7363" y="1157077"/>
            <a:ext cx="9491971" cy="528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 fontScale="70000" lnSpcReduction="20000"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Art. 42. É vedado ao titular de Poder ou órgão referido no art. 20, </a:t>
            </a:r>
            <a:r>
              <a:rPr lang="pt-BR" u="sng" dirty="0">
                <a:latin typeface="Calibri"/>
              </a:rPr>
              <a:t>nos últimos dois quadrimestres do seu mandato, contrair obrigação de despesa que não possa ser cumprida integralmente dentro dele</a:t>
            </a:r>
            <a:r>
              <a:rPr lang="pt-BR" dirty="0">
                <a:latin typeface="Calibri"/>
              </a:rPr>
              <a:t>, ou que tenha parcelas a serem pagas no exercício seguinte sem que haja suficiente disponibilidade de caixa para este efeito.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Parágrafo único. Na determinação da disponibilidade de caixa serão considerados os encargos e despesas compromissadas a pagar até o final do exercício.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A regra: as despesas devem ser pagas em cada exercício. Mas a despesa pública obedece a uma sequência: empenho, liquidação e pagamento, cada uma com formalidades e limites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u="sng" dirty="0"/>
              <a:t>Contrair despesa</a:t>
            </a:r>
            <a:r>
              <a:rPr lang="pt-BR" dirty="0"/>
              <a:t>: ocorre no momento em que o órgão público se compromete com determinada despesa.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u="sng" dirty="0"/>
              <a:t>Disponibilidade de caixa</a:t>
            </a:r>
            <a:r>
              <a:rPr lang="pt-BR" dirty="0"/>
              <a:t>: É o dinheiro que está em caixa (no caso do art. 42 é importante registrar o do último dia do mandato). Devem ser separados os recursos vinculados (só podem ser usados para pagar determinada despesa) dos não vinculados (podem ser usados para pagar, em regra, qualquer despesa</a:t>
            </a:r>
            <a:endParaRPr lang="pt-BR" dirty="0">
              <a:latin typeface="Calibri"/>
            </a:endParaRPr>
          </a:p>
          <a:p>
            <a:pPr marL="109728" indent="0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t-BR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359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0786" y="299406"/>
            <a:ext cx="9761410" cy="84359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Restos a pagar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8811" y="785794"/>
            <a:ext cx="9569099" cy="528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pt-BR" b="1" dirty="0">
              <a:latin typeface="Arial" charset="0"/>
            </a:endParaRP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u="sng" dirty="0">
                <a:latin typeface="Calibri"/>
              </a:rPr>
              <a:t>Restos a Pagar</a:t>
            </a:r>
            <a:r>
              <a:rPr lang="pt-BR" dirty="0">
                <a:latin typeface="Calibri"/>
              </a:rPr>
              <a:t> (art. 36 – Lei 4.320/64): despesas empenhadas mas não pagas até o dia 31 de dezembro distinguindo-se as </a:t>
            </a:r>
            <a:r>
              <a:rPr lang="pt-BR" u="sng" dirty="0">
                <a:latin typeface="Calibri"/>
              </a:rPr>
              <a:t>processadas</a:t>
            </a:r>
            <a:r>
              <a:rPr lang="pt-BR" dirty="0">
                <a:latin typeface="Calibri"/>
              </a:rPr>
              <a:t> (prestador cumpriu sua obrigação e a despesa foi liquidada) das </a:t>
            </a:r>
            <a:r>
              <a:rPr lang="pt-BR" u="sng" dirty="0">
                <a:latin typeface="Calibri"/>
              </a:rPr>
              <a:t>não processadas</a:t>
            </a:r>
            <a:r>
              <a:rPr lang="pt-BR" dirty="0">
                <a:latin typeface="Calibri"/>
              </a:rPr>
              <a:t> (despesa ainda não liquidada). 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As processadas não podem ser canceladas e as não processadas podem, mas isso deve ser feito com cautela, pois pode ser considerado uma “quebra de contrato”.</a:t>
            </a:r>
          </a:p>
        </p:txBody>
      </p:sp>
    </p:spTree>
    <p:extLst>
      <p:ext uri="{BB962C8B-B14F-4D97-AF65-F5344CB8AC3E}">
        <p14:creationId xmlns:p14="http://schemas.microsoft.com/office/powerpoint/2010/main" val="347806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3288" y="-243408"/>
            <a:ext cx="10097483" cy="154622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Pagamento de despesas</a:t>
            </a:r>
            <a:endParaRPr lang="pt-BR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01113" y="1448474"/>
            <a:ext cx="9366798" cy="46192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 fontScale="92500"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No caso de </a:t>
            </a:r>
            <a:r>
              <a:rPr lang="pt-BR" u="sng" dirty="0">
                <a:latin typeface="Calibri"/>
              </a:rPr>
              <a:t>serviços plurianuais </a:t>
            </a:r>
            <a:r>
              <a:rPr lang="pt-BR" dirty="0">
                <a:latin typeface="Calibri"/>
              </a:rPr>
              <a:t>constantes do PPA</a:t>
            </a:r>
            <a:r>
              <a:rPr lang="pt-BR" dirty="0">
                <a:solidFill>
                  <a:srgbClr val="FF0000"/>
                </a:solidFill>
                <a:latin typeface="Calibri"/>
              </a:rPr>
              <a:t>,</a:t>
            </a:r>
            <a:r>
              <a:rPr lang="pt-BR" dirty="0">
                <a:latin typeface="Calibri"/>
              </a:rPr>
              <a:t> o gestor será responsável pelo pagamento das despesas referentes ao exercício específico, não precisando deixar disponibilidade de caixa para pagar o serviço todo, que continuará em outros exercícios.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O gestor não poderá priorizar o pagamento dos compromissos assumidos nos últimos oito meses de mandato em detrimento de compromissos anteriores. Ele </a:t>
            </a:r>
            <a:r>
              <a:rPr lang="pt-BR" u="sng" dirty="0">
                <a:latin typeface="Calibri"/>
              </a:rPr>
              <a:t>deverá seguir a ordem cronológica de pagamento</a:t>
            </a:r>
            <a:r>
              <a:rPr lang="pt-BR" dirty="0">
                <a:latin typeface="Calibri"/>
              </a:rPr>
              <a:t> nos termos do art. 5º da Lei 8.666/93.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pt-BR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0751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6970" y="356050"/>
            <a:ext cx="9902904" cy="119161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b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Aspectos 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criminais</a:t>
            </a:r>
            <a:b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endParaRPr lang="pt-BR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1180" y="1917812"/>
            <a:ext cx="9517220" cy="41288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 fontScale="85000" lnSpcReduction="20000"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Código Penal com alterações da Lei 10.028/2000</a:t>
            </a:r>
            <a:endParaRPr lang="pt-BR" b="1" dirty="0">
              <a:latin typeface="Arial" charset="0"/>
            </a:endParaRP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Art. 359- C – desrespeitar o art. 42 da LRF: 1 a 4 anos de reclusão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Art. 359- D – ordenar despesa não autorizada por lei: 1 a 4 anos de reclusão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Art. 359 – F  - não cancelamento de restos a pagar inscritos em valor superior ao limite legal: detenção de seis meses a dois anos.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Art. 359 </a:t>
            </a:r>
            <a:r>
              <a:rPr lang="pt-BR" dirty="0">
                <a:solidFill>
                  <a:srgbClr val="FF0000"/>
                </a:solidFill>
                <a:latin typeface="Calibri"/>
              </a:rPr>
              <a:t>-  - </a:t>
            </a:r>
            <a:r>
              <a:rPr lang="pt-BR" dirty="0">
                <a:latin typeface="Calibri"/>
              </a:rPr>
              <a:t>aumentar despesa de pessoal nos 180 dias antes do final do mandato: reclusão de 1 a 4 anos.</a:t>
            </a:r>
          </a:p>
          <a:p>
            <a:pPr marL="0" indent="0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dirty="0">
                <a:latin typeface="Calibri"/>
              </a:rPr>
              <a:t>OBS: a Lei 8.666 e os crimes nela previstos</a:t>
            </a:r>
          </a:p>
        </p:txBody>
      </p:sp>
    </p:spTree>
    <p:extLst>
      <p:ext uri="{BB962C8B-B14F-4D97-AF65-F5344CB8AC3E}">
        <p14:creationId xmlns:p14="http://schemas.microsoft.com/office/powerpoint/2010/main" val="2801966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79731" y="556772"/>
            <a:ext cx="9862443" cy="8188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b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CONDUTAS VEDADAS AOS AGENTES PÚBLICOS NO ANO ELEITORAL (</a:t>
            </a:r>
            <a:r>
              <a:rPr lang="pt-BR" sz="2800" dirty="0" err="1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arts</a:t>
            </a:r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 73 a 78 a Lei 9.504/99)</a:t>
            </a:r>
            <a:br>
              <a:rPr lang="pt-BR" sz="40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endParaRPr lang="pt-BR" sz="4000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8811" y="836712"/>
            <a:ext cx="9549587" cy="528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 lnSpcReduction="10000"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t-BR" b="1" dirty="0">
              <a:latin typeface="Arial" charset="0"/>
            </a:endParaRPr>
          </a:p>
          <a:p>
            <a:pPr marL="0" indent="0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u="sng" dirty="0">
                <a:latin typeface="Calibri"/>
              </a:rPr>
              <a:t>Agente Público</a:t>
            </a:r>
            <a:r>
              <a:rPr lang="pt-BR" dirty="0">
                <a:latin typeface="Calibri"/>
              </a:rPr>
              <a:t>: o conceito é amplo, e está definido na lei de improbidade administrativa (LIA – art. 2º.da 8.429/92). Abrange servidor ou pessoa que exerça função pública temporária ou não remunerada. </a:t>
            </a:r>
          </a:p>
          <a:p>
            <a:pPr marL="0" indent="0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b="1" dirty="0">
                <a:latin typeface="Calibri"/>
              </a:rPr>
              <a:t>Conselheiro de RPPS também se enquadra neste conceito.</a:t>
            </a:r>
          </a:p>
          <a:p>
            <a:pPr marL="0" indent="0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dirty="0">
                <a:latin typeface="Calibri"/>
              </a:rPr>
              <a:t>Em regra, são vedadas as condutas que afetam a igualdade de oportunidade entre candidatos em pleitos eleitorais.</a:t>
            </a:r>
          </a:p>
          <a:p>
            <a:pPr marL="0" indent="0"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dirty="0">
                <a:latin typeface="Calibri"/>
              </a:rPr>
              <a:t>Grande parte das condutas estabelecidas também são proibidas em épocas não eleitorais.</a:t>
            </a:r>
          </a:p>
        </p:txBody>
      </p:sp>
    </p:spTree>
    <p:extLst>
      <p:ext uri="{BB962C8B-B14F-4D97-AF65-F5344CB8AC3E}">
        <p14:creationId xmlns:p14="http://schemas.microsoft.com/office/powerpoint/2010/main" val="21484334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0393" y="476672"/>
            <a:ext cx="10129480" cy="9151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b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CONDUTAS VEDADAS AOS AGENTES PÚBLICOS EM ANO ELEITORAL (</a:t>
            </a:r>
            <a:r>
              <a:rPr lang="pt-BR" sz="2800" dirty="0" err="1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arts</a:t>
            </a:r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 73 a 78 a Lei 9.504/99)</a:t>
            </a:r>
            <a:br>
              <a:rPr lang="pt-BR" sz="40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endParaRPr lang="pt-BR" sz="4000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0720" y="1804523"/>
            <a:ext cx="9557678" cy="47752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 fontScale="77500" lnSpcReduction="20000"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Ceder ou emprestar bens públicos para fins eleitorais, salvo para convenções partidárias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Ceder servidor público ou empregado da administração direta ou indireta federal, estadual ou municipal do Poder Executivo, ou usar de seus serviços, para fins eleitorais, salvo se o servidor ou empregado estiver licenciado</a:t>
            </a:r>
            <a:endParaRPr lang="pt-BR" dirty="0">
              <a:latin typeface="Calibri"/>
            </a:endParaRP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Ceder ou usar serviço ou material para fins eleitorais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Distribuição gratuita de bens, salvo os programas sociais já em execução e casos de calamidade pública e de emergência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Fazer nomeações, demissões sem justa causa, remover, impedir funcionamento de setores, desde os </a:t>
            </a:r>
            <a:r>
              <a:rPr lang="pt-BR" dirty="0">
                <a:solidFill>
                  <a:srgbClr val="FF0000"/>
                </a:solidFill>
                <a:latin typeface="Calibri"/>
              </a:rPr>
              <a:t>t</a:t>
            </a:r>
            <a:r>
              <a:rPr lang="pt-BR" b="1" dirty="0">
                <a:solidFill>
                  <a:srgbClr val="FF0000"/>
                </a:solidFill>
                <a:latin typeface="Calibri"/>
              </a:rPr>
              <a:t>rês meses que antecedem as eleições até a posse dos eleitos, salvo algumas situações, dentre as quais cargos em comissão e concursados cujo concurso foi homologado até 3 meses antes das eleições.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t-BR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8988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0651" y="476672"/>
            <a:ext cx="9579222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br>
              <a:rPr lang="pt-BR" sz="32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pt-BR" sz="32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CONDUTAS VEDADAS AOS AGENTES PÚBLICOS NO ANO ELEITORAL (</a:t>
            </a:r>
            <a:r>
              <a:rPr lang="pt-BR" sz="3200" dirty="0" err="1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arts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 73 a 78 a Lei 9.504/99)</a:t>
            </a:r>
            <a:br>
              <a:rPr lang="pt-BR" sz="32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endParaRPr lang="pt-BR" sz="3200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1246" y="1877352"/>
            <a:ext cx="9687151" cy="43599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/>
          </a:bodyPr>
          <a:lstStyle/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Autorizar publicidade institucional nos três meses antes das eleições. Já no período anterior (desde o início do ano) é possível a publicidade institucional, mas não pode exceder a média dos três anos anteriores e nem a do ano anterior ao da eleição.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Calibri"/>
              </a:rPr>
              <a:t>Nos três meses anteriores a eleição não se pode contratar shows artísticos para animar as inaugurações e nem candidatos podem participar delas.</a:t>
            </a:r>
          </a:p>
          <a:p>
            <a:pPr algn="just">
              <a:lnSpc>
                <a:spcPct val="114999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pt-BR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8262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4844" y="500062"/>
            <a:ext cx="10515600" cy="1325563"/>
          </a:xfrm>
        </p:spPr>
        <p:txBody>
          <a:bodyPr>
            <a:noAutofit/>
          </a:bodyPr>
          <a:lstStyle/>
          <a:p>
            <a:br>
              <a:rPr lang="pt-BR" sz="36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pt-BR" sz="36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CONDUTAS VEDADAS AOS AGENTES PÚBLICOS NO ANO ELEITORAL (</a:t>
            </a:r>
            <a:r>
              <a:rPr lang="pt-BR" sz="3600" dirty="0" err="1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arts</a:t>
            </a:r>
            <a:r>
              <a:rPr lang="pt-BR" sz="36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 73 a 78 a Lei 9.504/99)</a:t>
            </a:r>
            <a:br>
              <a:rPr lang="pt-BR" sz="36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b="1" dirty="0"/>
              <a:t>Nos 180 dias antes do pleito fazer revisão geral da remuneração dos servidores acima da inflação.</a:t>
            </a:r>
          </a:p>
          <a:p>
            <a:r>
              <a:rPr lang="pt-BR" dirty="0"/>
              <a:t>Para a Constituição, a revisão geral remuneratória, no âmbito de cada Poder, é sempre anual; deve acontecer na mesma data e sem diferenciação de índices, o que abrange, de forma igual, servidores e agentes políticos. É o art. 37, X. </a:t>
            </a:r>
          </a:p>
          <a:p>
            <a:r>
              <a:rPr lang="pt-BR" dirty="0"/>
              <a:t>Tendo em conta que sobredito dispositivo se refere a índice e a anualidade, deduz-se que a </a:t>
            </a:r>
            <a:r>
              <a:rPr lang="pt-BR" b="1" dirty="0"/>
              <a:t>revisão geral anual é para repor a inflação dos doze meses anteriores, recuperando o poder de compra de salários e subsídios.</a:t>
            </a:r>
          </a:p>
          <a:p>
            <a:r>
              <a:rPr lang="pt-BR" b="1" dirty="0"/>
              <a:t>A revisão da lei eleitoral</a:t>
            </a:r>
            <a:r>
              <a:rPr lang="pt-BR" dirty="0"/>
              <a:t> não é a mesma que figura na Lei Maior; não se refere à anualidade de doze meses, mas, sim, à perda aquisitiva ao longo do ano da eleição. A rigor e desde que concedida nos 180 dias anteriores à eleição, o reajuste da Lei Eleitoral só capta a inflação a partir de 1o de janeiro do ano de eleição e, não, a variação inflacionária dos 12 meses anteriores.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4368165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13045" y="476672"/>
            <a:ext cx="852682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32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TRANSIÇÃO</a:t>
            </a:r>
            <a:endParaRPr lang="pt-BR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55456" y="1412776"/>
            <a:ext cx="9492942" cy="528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anchor="t"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dirty="0">
                <a:latin typeface="Calibri"/>
              </a:rPr>
              <a:t>É obrigação do gestor que encerra o mandato repassar as informações solicitadas pelo futuro gestor ou pela comissão de transição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BR" dirty="0">
              <a:latin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dirty="0">
                <a:latin typeface="Calibri"/>
              </a:rPr>
              <a:t>Essa obrigação decorre da Lei de Acesso a Informação (LAI) e também já há leis em muitos municípios obrigando o gestor em final de mandato nomear uma equipe de transição para tratar com a equipe de transição do candidato eleito.</a:t>
            </a:r>
          </a:p>
        </p:txBody>
      </p:sp>
    </p:spTree>
    <p:extLst>
      <p:ext uri="{BB962C8B-B14F-4D97-AF65-F5344CB8AC3E}">
        <p14:creationId xmlns:p14="http://schemas.microsoft.com/office/powerpoint/2010/main" val="2796030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Impacto nos recursos previdenciários de leis criando vantagens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Art. 195, § 5º, CF – não há benefício sem custeio</a:t>
            </a:r>
          </a:p>
          <a:p>
            <a:r>
              <a:rPr lang="pt-BR" dirty="0"/>
              <a:t>Art. 24 da LRF</a:t>
            </a:r>
          </a:p>
          <a:p>
            <a:endParaRPr lang="pt-BR" dirty="0"/>
          </a:p>
          <a:p>
            <a:r>
              <a:rPr lang="pt-BR" b="1" dirty="0">
                <a:solidFill>
                  <a:srgbClr val="FF0000"/>
                </a:solidFill>
              </a:rPr>
              <a:t>Leis que criam vantagens, reestruturações de carreiras sem estudo atuarial, e de impacto nos recursos previdenciários</a:t>
            </a:r>
          </a:p>
          <a:p>
            <a:r>
              <a:rPr lang="pt-BR" b="1" dirty="0">
                <a:solidFill>
                  <a:srgbClr val="FF0000"/>
                </a:solidFill>
              </a:rPr>
              <a:t>A lei previdenciária de seu Município contém norma sobre a obrigatória manifestação do Conselho sobre projeto de lei que criam vantagens, reestruturações, etc.?</a:t>
            </a:r>
          </a:p>
          <a:p>
            <a:r>
              <a:rPr lang="pt-BR" b="1" dirty="0">
                <a:solidFill>
                  <a:srgbClr val="FF0000"/>
                </a:solidFill>
              </a:rPr>
              <a:t>Os estudos atuariais setoriais (para certas carreiras)</a:t>
            </a:r>
          </a:p>
        </p:txBody>
      </p:sp>
    </p:spTree>
    <p:extLst>
      <p:ext uri="{BB962C8B-B14F-4D97-AF65-F5344CB8AC3E}">
        <p14:creationId xmlns:p14="http://schemas.microsoft.com/office/powerpoint/2010/main" val="10354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Aposentadoria compulsória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pt-BR" dirty="0"/>
          </a:p>
          <a:p>
            <a:pPr>
              <a:lnSpc>
                <a:spcPct val="120000"/>
              </a:lnSpc>
            </a:pPr>
            <a:r>
              <a:rPr lang="pt-BR" dirty="0"/>
              <a:t>Não é necessário edição de lei previdenciária municipal: as normas constitucionais são de observância obrigatória (EC 88/2015, regulamentada pela LC 152/2015):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PT" b="1" dirty="0"/>
              <a:t>. 	ADI 101, ADI 178 e ADI 755; ADI 369, rel. min. Moreira Alves, 	julgamento em 9-12-1998, Plenário, DJ de 12-3-1999</a:t>
            </a:r>
          </a:p>
          <a:p>
            <a:pPr algn="just">
              <a:buNone/>
              <a:defRPr/>
            </a:pPr>
            <a:r>
              <a:rPr lang="pt-PT" b="1" dirty="0"/>
              <a:t>		No mesmo sentido: ADI 4.698-MC, rel. min. Joaquim Barbosa, 	julgamento em 1º-12-2011, Plenário, DJE de 25-4-2012</a:t>
            </a:r>
          </a:p>
          <a:p>
            <a:pPr algn="just">
              <a:buNone/>
              <a:defRPr/>
            </a:pPr>
            <a:endParaRPr lang="pt-BR" b="1" dirty="0"/>
          </a:p>
          <a:p>
            <a:r>
              <a:rPr lang="pt-BR" dirty="0">
                <a:solidFill>
                  <a:srgbClr val="FF0000"/>
                </a:solidFill>
              </a:rPr>
              <a:t>Reversão do aposentado de 70 anos: embora prevista em alguns entes a reversão a pedido, pode ser indeferido por conveniência e oportunidade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1884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/>
              <a:t>Aposentadoria do professor – aspectos relevantes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42088"/>
            <a:ext cx="10515600" cy="4790016"/>
          </a:xfrm>
        </p:spPr>
        <p:txBody>
          <a:bodyPr>
            <a:normAutofit fontScale="62500" lnSpcReduction="20000"/>
          </a:bodyPr>
          <a:lstStyle/>
          <a:p>
            <a:r>
              <a:rPr lang="pt-BR" altLang="pt-BR" b="1" dirty="0">
                <a:solidFill>
                  <a:srgbClr val="FF0000"/>
                </a:solidFill>
              </a:rPr>
              <a:t>Interpretações equivocadas  por ato normativo ou edição de lei conferindo interpretação que não se adequa à ADI 3772 – resoluções ou atos do gestor previdenciário no último ano de mandato</a:t>
            </a:r>
          </a:p>
          <a:p>
            <a:endParaRPr lang="pt-BR" altLang="pt-BR" b="1" dirty="0"/>
          </a:p>
          <a:p>
            <a:r>
              <a:rPr lang="pt-BR" altLang="pt-BR" b="1" dirty="0"/>
              <a:t>Comprovação do exercício da atividade de magistério</a:t>
            </a:r>
          </a:p>
          <a:p>
            <a:r>
              <a:rPr lang="pt-BR" altLang="pt-BR" b="1" dirty="0"/>
              <a:t>Remoção dos professores para órgãos centrais por memorando</a:t>
            </a:r>
          </a:p>
          <a:p>
            <a:r>
              <a:rPr lang="pt-BR" altLang="pt-BR" b="1" dirty="0"/>
              <a:t>O cumprimento da interpretação dada à lei 11301 pela ADI 3772</a:t>
            </a:r>
          </a:p>
          <a:p>
            <a:pPr marL="0" indent="0">
              <a:buNone/>
            </a:pPr>
            <a:r>
              <a:rPr lang="pt-BR" altLang="pt-BR" b="1" dirty="0"/>
              <a:t>	Exercício, pelo professor, das funções de direção, coordenação e assessoramento 	pedagógico nas unidades escolares</a:t>
            </a:r>
          </a:p>
          <a:p>
            <a:r>
              <a:rPr lang="pt-BR" altLang="pt-BR" b="1" dirty="0"/>
              <a:t>Readaptados nas escolas em exercício de atividades do magistério</a:t>
            </a:r>
          </a:p>
          <a:p>
            <a:r>
              <a:rPr lang="pt-BR" altLang="pt-BR" b="1" dirty="0"/>
              <a:t>Hipóteses em que não se computa como tempo especial:</a:t>
            </a:r>
          </a:p>
          <a:p>
            <a:pPr lvl="1"/>
            <a:r>
              <a:rPr lang="pt-BR" altLang="pt-BR" b="1" dirty="0"/>
              <a:t>Afastamentos (nos órgãos centrais, mandato sindical, mandato eletivo)</a:t>
            </a:r>
          </a:p>
          <a:p>
            <a:r>
              <a:rPr lang="pt-BR" altLang="pt-BR" b="1" dirty="0"/>
              <a:t>Exercício de atividades administrativas</a:t>
            </a:r>
            <a:r>
              <a:rPr lang="pt-BR" altLang="pt-BR" dirty="0"/>
              <a:t>:</a:t>
            </a:r>
            <a:r>
              <a:rPr lang="pt-BR" altLang="pt-BR" b="1" dirty="0"/>
              <a:t> Reclamação no. 17426 (STF): sobre impossibilidade de alargar o conceito de atividade do magistério para abranger atividades de secretário, secretário de núcleo modularizado e outros</a:t>
            </a:r>
          </a:p>
          <a:p>
            <a:r>
              <a:rPr lang="pt-BR" altLang="pt-BR" b="1" dirty="0"/>
              <a:t>Especialistas da educação: impossibilidade</a:t>
            </a:r>
          </a:p>
          <a:p>
            <a:pPr marL="0" indent="0">
              <a:buNone/>
            </a:pPr>
            <a:r>
              <a:rPr lang="pt-BR" altLang="pt-BR" b="1" dirty="0">
                <a:solidFill>
                  <a:srgbClr val="FF0000"/>
                </a:solidFill>
              </a:rPr>
              <a:t> </a:t>
            </a:r>
          </a:p>
          <a:p>
            <a:endParaRPr lang="pt-BR" altLang="pt-BR" b="1" dirty="0"/>
          </a:p>
          <a:p>
            <a:pPr>
              <a:defRPr/>
            </a:pPr>
            <a:endParaRPr lang="pt-BR" altLang="pt-BR" dirty="0"/>
          </a:p>
          <a:p>
            <a:endParaRPr lang="pt-BR" altLang="pt-BR" b="1" dirty="0"/>
          </a:p>
          <a:p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677567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Aposentadoria por invalidez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88935"/>
            <a:ext cx="10515600" cy="4688028"/>
          </a:xfrm>
        </p:spPr>
        <p:txBody>
          <a:bodyPr>
            <a:normAutofit fontScale="77500" lnSpcReduction="20000"/>
          </a:bodyPr>
          <a:lstStyle/>
          <a:p>
            <a:endParaRPr lang="pt-BR" dirty="0"/>
          </a:p>
          <a:p>
            <a:r>
              <a:rPr lang="pt-BR" b="1" dirty="0"/>
              <a:t>Regra geral: proventos proporcionais</a:t>
            </a:r>
          </a:p>
          <a:p>
            <a:r>
              <a:rPr lang="pt-BR" b="1" dirty="0"/>
              <a:t>Exceção: proventos integrais nas hipóteses de doença grave prevista em lei (</a:t>
            </a:r>
            <a:r>
              <a:rPr lang="pt-BR" b="1" dirty="0">
                <a:solidFill>
                  <a:srgbClr val="FF0000"/>
                </a:solidFill>
              </a:rPr>
              <a:t>rol taxativo)</a:t>
            </a:r>
            <a:r>
              <a:rPr lang="pt-BR" b="1" dirty="0"/>
              <a:t>, decorrente de moléstia profissional ou acidente em serviço</a:t>
            </a:r>
          </a:p>
          <a:p>
            <a:r>
              <a:rPr lang="pt-BR" b="1" dirty="0"/>
              <a:t>Integralidade: 100% sobre determinada base de cálculo ( média ou remuneração no cargo efetivo)</a:t>
            </a:r>
          </a:p>
          <a:p>
            <a:pPr>
              <a:lnSpc>
                <a:spcPct val="100000"/>
              </a:lnSpc>
              <a:buNone/>
              <a:defRPr/>
            </a:pPr>
            <a:r>
              <a:rPr lang="pt-BR" b="1" dirty="0">
                <a:solidFill>
                  <a:srgbClr val="FF0000"/>
                </a:solidFill>
              </a:rPr>
              <a:t>Posição do Judiciário:</a:t>
            </a:r>
          </a:p>
          <a:p>
            <a:pPr>
              <a:lnSpc>
                <a:spcPct val="100000"/>
              </a:lnSpc>
              <a:buNone/>
              <a:defRPr/>
            </a:pPr>
            <a:r>
              <a:rPr lang="pt-PT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Entendimento do STF: </a:t>
            </a:r>
            <a:r>
              <a:rPr lang="pt-PT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proventos integrais equivalentes </a:t>
            </a:r>
            <a:r>
              <a:rPr lang="pt-PT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à última remuneração do servidor no cargo efetivo, não se aplicando o cálculo redutor nos proventos do servidor previsto na forma da Lei Federal 10.887/04, sob pena de se tornar proporcional o benefício. </a:t>
            </a:r>
            <a:endParaRPr lang="pt-BR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pt-PT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	 RE nº 810477, DJe de 23/5/14; AI nº 809.579/MG, DJe de 17/9/10; AI nº 678.148/MS, Segunda Turma, DJe de 	13/12/12; ARE nº 682.728/GO-AgR, Segunda Turma, DJe de 11/12/12; ARE n° 683.686/GO-AgR, Segunda Turma, DJe de 4/10/12 </a:t>
            </a:r>
          </a:p>
          <a:p>
            <a:r>
              <a:rPr lang="pt-BR" dirty="0">
                <a:solidFill>
                  <a:srgbClr val="FF0000"/>
                </a:solidFill>
              </a:rPr>
              <a:t>A não mudança e a </a:t>
            </a:r>
            <a:r>
              <a:rPr lang="pt-BR" dirty="0" err="1">
                <a:solidFill>
                  <a:srgbClr val="FF0000"/>
                </a:solidFill>
              </a:rPr>
              <a:t>judicialização</a:t>
            </a:r>
            <a:r>
              <a:rPr lang="pt-BR" dirty="0">
                <a:solidFill>
                  <a:srgbClr val="FF0000"/>
                </a:solidFill>
              </a:rPr>
              <a:t> do tema!!!!!</a:t>
            </a:r>
          </a:p>
        </p:txBody>
      </p:sp>
    </p:spTree>
    <p:extLst>
      <p:ext uri="{BB962C8B-B14F-4D97-AF65-F5344CB8AC3E}">
        <p14:creationId xmlns:p14="http://schemas.microsoft.com/office/powerpoint/2010/main" val="2077982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Aposentadoria por invalidez e a readaptação e outros aspectos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/>
          </a:p>
          <a:p>
            <a:r>
              <a:rPr lang="pt-BR" b="1" dirty="0"/>
              <a:t>A falta de revisão periódica da aposentadoria por invalidez</a:t>
            </a:r>
          </a:p>
          <a:p>
            <a:r>
              <a:rPr lang="pt-BR" b="1" dirty="0"/>
              <a:t>A falta de implantação de programas de readaptação: a aposentadoria por invalidez concedida precocemente</a:t>
            </a:r>
          </a:p>
          <a:p>
            <a:r>
              <a:rPr lang="pt-BR" b="1" dirty="0"/>
              <a:t>A falta de transparência dos atos do gestor no tratamento das questões previdenciárias (a falta de publicação dos atos dos Conselhos)</a:t>
            </a:r>
          </a:p>
          <a:p>
            <a:r>
              <a:rPr lang="pt-BR" b="1" dirty="0"/>
              <a:t>A falta de capacitação dos servidores sobre previdência: o não conhecimento dos servidores dos seus direitos</a:t>
            </a:r>
          </a:p>
          <a:p>
            <a:r>
              <a:rPr lang="pt-BR" b="1" dirty="0"/>
              <a:t>A averbação de CTC (RGPS) emitidas para períodos que não serão compensados obrigatoriamente: caso dos afastamentos sem vencimentos</a:t>
            </a:r>
          </a:p>
          <a:p>
            <a:r>
              <a:rPr lang="pt-BR" b="1" dirty="0"/>
              <a:t>A falta de controle sobre os afastamentos dos servidores: a falta de recolhimento das contribuições previdenciárias</a:t>
            </a:r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631736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Revisão de aposentadoria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b="1" dirty="0"/>
              <a:t>É possível averbar tempo de contribuição especial nos atos de aposentadoria ou alterar atos iniciais de aposentadoria, observado prazo previsto no Decreto no 20.910/32 (prescrição do fundo de direito)</a:t>
            </a:r>
          </a:p>
          <a:p>
            <a:pPr lvl="1"/>
            <a:r>
              <a:rPr lang="pt-BR" b="1" dirty="0"/>
              <a:t>STJ. .</a:t>
            </a:r>
            <a:r>
              <a:rPr lang="pt-BR" dirty="0"/>
              <a:t> </a:t>
            </a:r>
            <a:r>
              <a:rPr lang="pt-BR" b="1" dirty="0">
                <a:hlinkClick r:id="rId2"/>
              </a:rPr>
              <a:t>Pet 9.156-RJ</a:t>
            </a:r>
            <a:r>
              <a:rPr lang="pt-BR" b="1" dirty="0"/>
              <a:t>, Rel. Min. Arnaldo Esteves Lima, julgado em 28/5/2014.</a:t>
            </a:r>
          </a:p>
          <a:p>
            <a:pPr marL="457200" lvl="1" indent="0">
              <a:buNone/>
            </a:pPr>
            <a:endParaRPr lang="pt-BR" b="1" dirty="0"/>
          </a:p>
          <a:p>
            <a:pPr marL="457200" lvl="1" indent="0">
              <a:buNone/>
            </a:pPr>
            <a:r>
              <a:rPr lang="pt-BR" b="1" dirty="0">
                <a:solidFill>
                  <a:srgbClr val="FF0000"/>
                </a:solidFill>
              </a:rPr>
              <a:t>Alterar valores ou fundamento da aposentadoria sem considerar (deliberadamente?) a prescrição do fundo de direito no período vedado? Considerar tempo de contribuição como especial, nos atos de aposentadoria, sem observar o prazo de prescrição de fundo de direito</a:t>
            </a:r>
            <a:endParaRPr lang="pt-BR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6428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5704" y="365125"/>
            <a:ext cx="10108096" cy="1325563"/>
          </a:xfrm>
        </p:spPr>
        <p:txBody>
          <a:bodyPr/>
          <a:lstStyle/>
          <a:p>
            <a:r>
              <a:rPr lang="pt-BR" b="1" dirty="0"/>
              <a:t>PARIDADE E EQUIPARAÇÃO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99922"/>
            <a:ext cx="10515600" cy="537311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80000"/>
              </a:lnSpc>
            </a:pPr>
            <a:r>
              <a:rPr lang="pt-BR" sz="6600" b="1" dirty="0">
                <a:solidFill>
                  <a:srgbClr val="FF0000"/>
                </a:solidFill>
              </a:rPr>
              <a:t>Editar lei municipal no período vedado fazendo equiparação do cargo de Superintendente da Autarquia previdenciária!!!!</a:t>
            </a:r>
          </a:p>
          <a:p>
            <a:pPr algn="just">
              <a:lnSpc>
                <a:spcPct val="80000"/>
              </a:lnSpc>
            </a:pPr>
            <a:r>
              <a:rPr lang="pt-BR" altLang="pt-BR" sz="6400" b="1" dirty="0"/>
              <a:t>Cargos de Secretário Municipal ou Estadual – servidores que exerceram esses cargos – efeitos nos proventos de aposentadoria e pensão</a:t>
            </a:r>
          </a:p>
          <a:p>
            <a:pPr marL="0" indent="0" algn="just">
              <a:lnSpc>
                <a:spcPct val="80000"/>
              </a:lnSpc>
              <a:buNone/>
            </a:pPr>
            <a:endParaRPr lang="pt-BR" altLang="pt-BR" sz="6400" b="1" dirty="0"/>
          </a:p>
          <a:p>
            <a:pPr lvl="1" algn="just">
              <a:lnSpc>
                <a:spcPct val="80000"/>
              </a:lnSpc>
            </a:pPr>
            <a:r>
              <a:rPr lang="pt-BR" altLang="pt-BR" sz="6400" b="1" dirty="0"/>
              <a:t>Natureza jurídica dos cargos: agente político e servidor público</a:t>
            </a:r>
          </a:p>
          <a:p>
            <a:pPr lvl="1" algn="just">
              <a:lnSpc>
                <a:spcPct val="80000"/>
              </a:lnSpc>
            </a:pPr>
            <a:r>
              <a:rPr lang="pt-BR" altLang="pt-BR" sz="6400" b="1" dirty="0"/>
              <a:t>Posição do Judiciário:</a:t>
            </a:r>
          </a:p>
          <a:p>
            <a:pPr lvl="2" algn="just">
              <a:lnSpc>
                <a:spcPct val="120000"/>
              </a:lnSpc>
            </a:pPr>
            <a:r>
              <a:rPr lang="pt-BR" altLang="pt-BR" sz="6400" b="1" dirty="0"/>
              <a:t>Ementa: Mandado de Segurança - Servidores Públicos Municipais. Praia grande. Aposentados e pensionista - Pretensão à revisão de proventos e pensão para o valor fixado para os subsídios de Secretários Municipais, agentes políticos. Pedido embasado no art. 83, §3o., III, da Lei Orgânica de Praia grande (lei municipal no. 681/90). Declaração incidental de inconstitucionalidade da LOM pelo Órgão especial desta Corte. Impossibilidade de equiparação entre os proventos de aposentadoria de servidores públicos e os subsídios de agente político. Inexistência de afronta ao art. 40, , §8o da CF, art. 7o. da EC 41/2003. Sentença de denegação da ordem. recurso improvido (Ac. 9169134.28.2007.8.26.0000, Rel. </a:t>
            </a:r>
            <a:r>
              <a:rPr lang="pt-BR" altLang="pt-BR" sz="6400" b="1" dirty="0" err="1"/>
              <a:t>Des.Reinaldo</a:t>
            </a:r>
            <a:r>
              <a:rPr lang="pt-BR" altLang="pt-BR" sz="6400" b="1" dirty="0"/>
              <a:t> </a:t>
            </a:r>
            <a:r>
              <a:rPr lang="pt-BR" altLang="pt-BR" sz="6400" b="1" dirty="0" err="1"/>
              <a:t>Miluzzi</a:t>
            </a:r>
            <a:r>
              <a:rPr lang="pt-BR" altLang="pt-BR" sz="6400" b="1" dirty="0"/>
              <a:t>, j. 24.20.2011).</a:t>
            </a:r>
          </a:p>
          <a:p>
            <a:pPr lvl="1" algn="just">
              <a:lnSpc>
                <a:spcPct val="120000"/>
              </a:lnSpc>
            </a:pPr>
            <a:r>
              <a:rPr lang="pt-BR" altLang="pt-BR" sz="6400" b="1" dirty="0"/>
              <a:t>Nesse mesmo sentido, os acórdãos proferidos  na Ac. 0008437-08.2009.8.26.0457, rel. Des. Antonio </a:t>
            </a:r>
            <a:r>
              <a:rPr lang="pt-BR" altLang="pt-BR" sz="6400" b="1" dirty="0" err="1"/>
              <a:t>Villen</a:t>
            </a:r>
            <a:r>
              <a:rPr lang="pt-BR" altLang="pt-BR" sz="6400" b="1" dirty="0"/>
              <a:t>, j. 23.05.2011 e Ac. 0008352-79.2010.8.26.0459, Rel. Des. Eduardo </a:t>
            </a:r>
            <a:r>
              <a:rPr lang="pt-BR" altLang="pt-BR" sz="6400" b="1" dirty="0" err="1"/>
              <a:t>Pachi</a:t>
            </a:r>
            <a:r>
              <a:rPr lang="pt-BR" altLang="pt-BR" sz="6400" b="1" dirty="0"/>
              <a:t>, j. 19.12.2012)</a:t>
            </a:r>
          </a:p>
          <a:p>
            <a:pPr algn="just">
              <a:lnSpc>
                <a:spcPct val="120000"/>
              </a:lnSpc>
            </a:pPr>
            <a:r>
              <a:rPr lang="pt-BR" sz="6400" b="1" dirty="0"/>
              <a:t>STF já deixou assentado o entendimento de que, ressalvadas as exceções constitucionais, viola o art. 37, XIII, da Constituição da República qualquer regramento vinculativo que venha a ser estabelecido em tema de estipêndio funcional no âmbito do serviço público, não importando se no plano da União Federal, dos Estados-membros, do Distrito Federal ou dos Municípios (ADI 396/RS, Rel. p/ o acórdão Min. GILMAR MENDES - ADI 2.840/ES, Rel. Min. ELLEN GRACIE ADI 4.001/SC, Rel. Min. EROS GRAU - ADI 4.009/SC, Rel. Min. EROS GRAU; RE 411156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54832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2973</Words>
  <Application>Microsoft Office PowerPoint</Application>
  <PresentationFormat>Widescreen</PresentationFormat>
  <Paragraphs>196</Paragraphs>
  <Slides>29</Slides>
  <Notes>14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Wingdings</vt:lpstr>
      <vt:lpstr>Tema do Office</vt:lpstr>
      <vt:lpstr>Cautelas do RPPS na gestão dos benefícios previdenciários - preocupações do gestor no último ano de mandato</vt:lpstr>
      <vt:lpstr>Cuidados dos gestores antes, durante e após a gestão dos RPPS – aspectos práticos e judiciais nos RPPS</vt:lpstr>
      <vt:lpstr>Impacto nos recursos previdenciários de leis criando vantagens</vt:lpstr>
      <vt:lpstr>Aposentadoria compulsória </vt:lpstr>
      <vt:lpstr>Aposentadoria do professor – aspectos relevantes</vt:lpstr>
      <vt:lpstr>Aposentadoria por invalidez</vt:lpstr>
      <vt:lpstr>Aposentadoria por invalidez e a readaptação e outros aspectos</vt:lpstr>
      <vt:lpstr>Revisão de aposentadoria</vt:lpstr>
      <vt:lpstr>PARIDADE E EQUIPARAÇÃO</vt:lpstr>
      <vt:lpstr>Processos de aposentadoria especial</vt:lpstr>
      <vt:lpstr>Caracterização da atividade especial</vt:lpstr>
      <vt:lpstr>A PERCEPÇÃO DO ADICIONAL DE INSALUBRIDADE/PERICULOSIDADE CONSTITUI PROVA DO EXERCÍCIO DA FUNÇÃO?</vt:lpstr>
      <vt:lpstr>CONTAGEM DO TEMPO ESPECIAL – AVERBAÇÃO JUNTO AO MUNICÍPIO</vt:lpstr>
      <vt:lpstr>Conversão de tempo especial em comum – é possível para o servidor estatutário?</vt:lpstr>
      <vt:lpstr>Práticas vedadas no último ano de mandato</vt:lpstr>
      <vt:lpstr>LRF – despesas obrigatórias de caráter continuado</vt:lpstr>
      <vt:lpstr>LRF – despesas com a seguridade social</vt:lpstr>
      <vt:lpstr>LRF – limite de gasto com pessoal</vt:lpstr>
      <vt:lpstr>LRF – limite de gasto com pessoal</vt:lpstr>
      <vt:lpstr>LRF – operações proibidas</vt:lpstr>
      <vt:lpstr>Art. 42 da LRF</vt:lpstr>
      <vt:lpstr>Restos a pagar</vt:lpstr>
      <vt:lpstr>Pagamento de despesas</vt:lpstr>
      <vt:lpstr> Aspectos criminais </vt:lpstr>
      <vt:lpstr> CONDUTAS VEDADAS AOS AGENTES PÚBLICOS NO ANO ELEITORAL (arts. 73 a 78 a Lei 9.504/99) </vt:lpstr>
      <vt:lpstr> CONDUTAS VEDADAS AOS AGENTES PÚBLICOS EM ANO ELEITORAL (arts. 73 a 78 a Lei 9.504/99) </vt:lpstr>
      <vt:lpstr> CONDUTAS VEDADAS AOS AGENTES PÚBLICOS NO ANO ELEITORAL (arts. 73 a 78 a Lei 9.504/99) </vt:lpstr>
      <vt:lpstr> CONDUTAS VEDADAS AOS AGENTES PÚBLICOS NO ANO ELEITORAL (arts. 73 a 78 a Lei 9.504/99) </vt:lpstr>
      <vt:lpstr>TRANSIÇÃO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Adriano Postal</dc:creator>
  <cp:lastModifiedBy>Adriano Postal</cp:lastModifiedBy>
  <cp:revision>29</cp:revision>
  <dcterms:created xsi:type="dcterms:W3CDTF">2016-06-16T03:33:56Z</dcterms:created>
  <dcterms:modified xsi:type="dcterms:W3CDTF">2016-06-16T10:28:21Z</dcterms:modified>
</cp:coreProperties>
</file>